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E429-4991-450B-87A3-3684F52A384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6F2C-6560-42A7-8C40-A2BF25622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6F2C-6560-42A7-8C40-A2BF25622F1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079DDE-3837-436B-846F-8AB2CEF10CB1}" type="datetimeFigureOut">
              <a:rPr lang="es-ES" smtClean="0"/>
              <a:pPr/>
              <a:t>04/06/2012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E7038-806E-4E37-BBBB-3A84925DC92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EP\V&#237;deo%20n&#186;%202%20Diapositiva%2012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psicologico.org/t-psicologicos-delirium-demencia-t-amnesicos/enfermedad-de-parkinson.html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salud.discapnet.es/Castellano/Salud/Discapacidades/Discapacidades%20Neurologicas/Parkinson/Paginas/cover%20parkinso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medicina.com/enfermedades/neurologicas/parkinson" TargetMode="External"/><Relationship Id="rId5" Type="http://schemas.openxmlformats.org/officeDocument/2006/relationships/hyperlink" Target="http://www.psicologia-online.com/colaboradores/parkmadrid/neuropsicologia.shtml" TargetMode="External"/><Relationship Id="rId4" Type="http://schemas.openxmlformats.org/officeDocument/2006/relationships/hyperlink" Target="http://www.fedesparkinson.org/index.php?r=site/page&amp;id=19&amp;title=Qu%C3%A9_es_la_enfermedad_de_Parkinson&amp;idm=3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ownloads\EP\V&#237;deo%20n&#186;%201%20Diapositiva%208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Enfermedad de Parkinson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228536"/>
            <a:ext cx="8568952" cy="293676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Fisiología Médica II. Grado en Medicina. Universidad de Sevilla</a:t>
            </a:r>
          </a:p>
          <a:p>
            <a:endParaRPr lang="es-ES" i="1" dirty="0" smtClean="0"/>
          </a:p>
          <a:p>
            <a:r>
              <a:rPr lang="es-ES" sz="2000" i="1" dirty="0" smtClean="0"/>
              <a:t>Juan Carlos Romero Fábrega</a:t>
            </a:r>
          </a:p>
          <a:p>
            <a:r>
              <a:rPr lang="es-ES" sz="2000" i="1" dirty="0" smtClean="0"/>
              <a:t>Pablo Gómez-Millán Ruíz</a:t>
            </a:r>
          </a:p>
          <a:p>
            <a:r>
              <a:rPr lang="es-ES" sz="2000" i="1" dirty="0" smtClean="0"/>
              <a:t>Mariano </a:t>
            </a:r>
            <a:r>
              <a:rPr lang="es-ES" sz="2000" i="1" dirty="0" err="1" smtClean="0"/>
              <a:t>Herranz</a:t>
            </a:r>
            <a:r>
              <a:rPr lang="es-ES" sz="2000" i="1" dirty="0" smtClean="0"/>
              <a:t> García</a:t>
            </a:r>
          </a:p>
          <a:p>
            <a:r>
              <a:rPr lang="es-ES" sz="2000" i="1" dirty="0" smtClean="0"/>
              <a:t>Juan Antonio Vázquez Rodríguez</a:t>
            </a:r>
            <a:endParaRPr lang="es-ES" sz="2000" i="1" dirty="0"/>
          </a:p>
        </p:txBody>
      </p:sp>
      <p:pic>
        <p:nvPicPr>
          <p:cNvPr id="1026" name="Picture 2" descr="C:\Users\usuario\Documents\marca-dos-tint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Rigidez</a:t>
            </a:r>
            <a:endParaRPr lang="es-ES" dirty="0"/>
          </a:p>
        </p:txBody>
      </p:sp>
      <p:pic>
        <p:nvPicPr>
          <p:cNvPr id="4" name="3 Imagen" descr="parkinson-rueda-den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29260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Alteración de los reflejos posturales</a:t>
            </a:r>
            <a:endParaRPr lang="es-ES" dirty="0"/>
          </a:p>
        </p:txBody>
      </p:sp>
      <p:pic>
        <p:nvPicPr>
          <p:cNvPr id="4" name="3 Imagen" descr="falling_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96136" y="3429000"/>
            <a:ext cx="3137958" cy="2723922"/>
          </a:xfrm>
          <a:prstGeom prst="rect">
            <a:avLst/>
          </a:prstGeom>
        </p:spPr>
      </p:pic>
      <p:pic>
        <p:nvPicPr>
          <p:cNvPr id="5" name="4 Imagen" descr="new82ph1_disp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76036"/>
            <a:ext cx="5472608" cy="433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Signos menores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Bloqueos de la marcha</a:t>
            </a:r>
            <a:endParaRPr lang="es-ES" dirty="0"/>
          </a:p>
        </p:txBody>
      </p:sp>
      <p:pic>
        <p:nvPicPr>
          <p:cNvPr id="5" name="Vídeo nº 2 Diapositiva 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546648"/>
            <a:ext cx="5748469" cy="431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Síntomas	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Hormigueo</a:t>
            </a:r>
          </a:p>
          <a:p>
            <a:r>
              <a:rPr lang="es-ES" dirty="0" smtClean="0"/>
              <a:t>Quemazón</a:t>
            </a:r>
          </a:p>
          <a:p>
            <a:r>
              <a:rPr lang="es-ES" dirty="0" smtClean="0"/>
              <a:t>Entumecimiento</a:t>
            </a:r>
          </a:p>
          <a:p>
            <a:r>
              <a:rPr lang="es-ES" dirty="0" smtClean="0"/>
              <a:t>Dolor	</a:t>
            </a:r>
          </a:p>
          <a:p>
            <a:r>
              <a:rPr lang="es-ES" dirty="0" smtClean="0"/>
              <a:t>Disfunción olfatoria</a:t>
            </a:r>
          </a:p>
          <a:p>
            <a:r>
              <a:rPr lang="es-ES" dirty="0" smtClean="0"/>
              <a:t>Fatiga general</a:t>
            </a:r>
          </a:p>
          <a:p>
            <a:r>
              <a:rPr lang="es-ES" dirty="0" smtClean="0"/>
              <a:t>Micrografía</a:t>
            </a:r>
            <a:endParaRPr lang="es-ES" dirty="0"/>
          </a:p>
        </p:txBody>
      </p:sp>
      <p:pic>
        <p:nvPicPr>
          <p:cNvPr id="4" name="3 Imagen" descr="GANGli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2500114" cy="1881274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>
            <a:off x="5652120" y="1988840"/>
            <a:ext cx="2304256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5796136" y="1988840"/>
            <a:ext cx="2088232" cy="1512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/>
          <p:nvPr/>
        </p:nvCxnSpPr>
        <p:spPr>
          <a:xfrm>
            <a:off x="2699792" y="2204864"/>
            <a:ext cx="25202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2699792" y="270892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Clínico principalmente</a:t>
            </a:r>
          </a:p>
          <a:p>
            <a:r>
              <a:rPr lang="es-ES" dirty="0" smtClean="0"/>
              <a:t>Ecografía y otras técnicas de imagen</a:t>
            </a:r>
            <a:endParaRPr lang="es-ES" dirty="0"/>
          </a:p>
        </p:txBody>
      </p:sp>
      <p:pic>
        <p:nvPicPr>
          <p:cNvPr id="4" name="3 Imagen" descr="fig12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487870" cy="3171428"/>
          </a:xfrm>
          <a:prstGeom prst="rect">
            <a:avLst/>
          </a:prstGeom>
        </p:spPr>
      </p:pic>
      <p:pic>
        <p:nvPicPr>
          <p:cNvPr id="5" name="4 Imagen" descr="PETsca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96952"/>
            <a:ext cx="3454344" cy="3643511"/>
          </a:xfrm>
          <a:prstGeom prst="rect">
            <a:avLst/>
          </a:prstGeom>
        </p:spPr>
      </p:pic>
      <p:pic>
        <p:nvPicPr>
          <p:cNvPr id="6" name="5 Imagen" descr="lewybod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140968"/>
            <a:ext cx="5080000" cy="33401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79712" y="3140968"/>
            <a:ext cx="29523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Cuerpos de </a:t>
            </a:r>
            <a:r>
              <a:rPr lang="es-ES" sz="2400" dirty="0" err="1" smtClean="0"/>
              <a:t>Lewy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656184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 en enfermos de Parkinson</a:t>
            </a:r>
            <a:endParaRPr lang="es-ES" dirty="0"/>
          </a:p>
        </p:txBody>
      </p:sp>
      <p:pic>
        <p:nvPicPr>
          <p:cNvPr id="6" name="Picture 2" descr="C:\Users\Nano\Desktop\parkinson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633268" cy="3331463"/>
          </a:xfrm>
          <a:prstGeom prst="rect">
            <a:avLst/>
          </a:prstGeom>
          <a:noFill/>
        </p:spPr>
      </p:pic>
      <p:pic>
        <p:nvPicPr>
          <p:cNvPr id="7" name="Picture 3" descr="C:\Users\Nano\Desktop\FederEspaParkin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38074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656184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Los síntomas se manifiestan una vez producida la pérdida neuronal encargada de controlar y coordinar los movimientos y el tono muscular.</a:t>
            </a:r>
            <a:endParaRPr lang="es-ES" sz="3000" dirty="0"/>
          </a:p>
        </p:txBody>
      </p:sp>
      <p:pic>
        <p:nvPicPr>
          <p:cNvPr id="2050" name="Picture 2" descr="C:\Users\Nan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456384" cy="2722451"/>
          </a:xfrm>
          <a:prstGeom prst="rect">
            <a:avLst/>
          </a:prstGeom>
          <a:noFill/>
        </p:spPr>
      </p:pic>
      <p:pic>
        <p:nvPicPr>
          <p:cNvPr id="2051" name="Picture 3" descr="C:\Users\Nano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446" y="3356992"/>
            <a:ext cx="438408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no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2321818" cy="15591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Síntomas:</a:t>
            </a:r>
          </a:p>
          <a:p>
            <a:r>
              <a:rPr lang="es-ES" dirty="0" smtClean="0"/>
              <a:t>Demencia franca. Alteraciones en:</a:t>
            </a:r>
          </a:p>
          <a:p>
            <a:pPr lvl="1"/>
            <a:r>
              <a:rPr lang="es-ES" dirty="0" smtClean="0"/>
              <a:t>Memoria aclarativa</a:t>
            </a:r>
          </a:p>
          <a:p>
            <a:pPr lvl="1"/>
            <a:r>
              <a:rPr lang="es-ES" dirty="0" smtClean="0"/>
              <a:t>Lenguaje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Podemos destacar dos casos</a:t>
            </a:r>
          </a:p>
          <a:p>
            <a:pPr lvl="2"/>
            <a:r>
              <a:rPr lang="es-ES" dirty="0" smtClean="0"/>
              <a:t>Demencia frontosubcortical</a:t>
            </a:r>
          </a:p>
          <a:p>
            <a:pPr lvl="2"/>
            <a:r>
              <a:rPr lang="es-ES" dirty="0" smtClean="0"/>
              <a:t>Demencia cortical</a:t>
            </a:r>
          </a:p>
          <a:p>
            <a:pPr lvl="1"/>
            <a:endParaRPr lang="es-ES" dirty="0"/>
          </a:p>
        </p:txBody>
      </p:sp>
      <p:pic>
        <p:nvPicPr>
          <p:cNvPr id="3074" name="Picture 2" descr="C:\Users\Nano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8"/>
            <a:ext cx="2411760" cy="278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ano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3168352" cy="2108394"/>
          </a:xfrm>
          <a:prstGeom prst="rect">
            <a:avLst/>
          </a:prstGeom>
          <a:noFill/>
        </p:spPr>
      </p:pic>
      <p:pic>
        <p:nvPicPr>
          <p:cNvPr id="4098" name="Picture 2" descr="C:\Users\Nano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880413" cy="29065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Síndrome dis-ejecutivo</a:t>
            </a:r>
            <a:r>
              <a:rPr lang="es-ES" dirty="0"/>
              <a:t> </a:t>
            </a:r>
            <a:endParaRPr lang="es-ES" dirty="0" smtClean="0"/>
          </a:p>
          <a:p>
            <a:pPr lvl="1"/>
            <a:r>
              <a:rPr lang="es-ES" dirty="0" smtClean="0"/>
              <a:t>Imposibilidad en resolver </a:t>
            </a:r>
          </a:p>
          <a:p>
            <a:pPr lvl="1">
              <a:buNone/>
            </a:pPr>
            <a:r>
              <a:rPr lang="es-ES" dirty="0" smtClean="0"/>
              <a:t>    problemas</a:t>
            </a:r>
          </a:p>
          <a:p>
            <a:pPr lvl="1"/>
            <a:r>
              <a:rPr lang="es-ES" dirty="0" smtClean="0"/>
              <a:t>Escasa flexibilidad mental y</a:t>
            </a:r>
          </a:p>
          <a:p>
            <a:pPr lvl="1">
              <a:buNone/>
            </a:pPr>
            <a:r>
              <a:rPr lang="es-ES" dirty="0" smtClean="0"/>
              <a:t>Rigidez cognitiva</a:t>
            </a:r>
          </a:p>
          <a:p>
            <a:pPr lvl="1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</a:t>
            </a:r>
          </a:p>
          <a:p>
            <a:pPr lvl="1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También se da en la                                                                                          				enfermedad de Huntington</a:t>
            </a:r>
            <a:endParaRPr lang="es-ES" dirty="0"/>
          </a:p>
        </p:txBody>
      </p:sp>
      <p:sp>
        <p:nvSpPr>
          <p:cNvPr id="9" name="Minus 8"/>
          <p:cNvSpPr/>
          <p:nvPr/>
        </p:nvSpPr>
        <p:spPr>
          <a:xfrm rot="2755494">
            <a:off x="5068520" y="2873346"/>
            <a:ext cx="3168352" cy="7200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Minus 9"/>
          <p:cNvSpPr/>
          <p:nvPr/>
        </p:nvSpPr>
        <p:spPr>
          <a:xfrm rot="8120821">
            <a:off x="4943875" y="2854285"/>
            <a:ext cx="3168352" cy="72008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</a:t>
            </a:r>
            <a:r>
              <a:rPr lang="es-ES" dirty="0" smtClean="0"/>
              <a:t>epresión mental</a:t>
            </a:r>
          </a:p>
          <a:p>
            <a:pPr lvl="1"/>
            <a:r>
              <a:rPr lang="es-ES" dirty="0"/>
              <a:t>S</a:t>
            </a:r>
            <a:r>
              <a:rPr lang="es-ES" dirty="0" smtClean="0"/>
              <a:t>íntomas típicos</a:t>
            </a:r>
          </a:p>
          <a:p>
            <a:pPr lvl="1"/>
            <a:r>
              <a:rPr lang="es-ES" dirty="0" smtClean="0"/>
              <a:t>Parkinson         Cansancio          Depresión        </a:t>
            </a:r>
          </a:p>
          <a:p>
            <a:pPr lvl="1"/>
            <a:r>
              <a:rPr lang="es-ES" dirty="0" smtClean="0"/>
              <a:t>Medicamentos</a:t>
            </a:r>
          </a:p>
          <a:p>
            <a:pPr lvl="1"/>
            <a:r>
              <a:rPr lang="es-ES" dirty="0" smtClean="0"/>
              <a:t>Importante dormir bien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sz="1800" dirty="0" smtClean="0"/>
              <a:t>Incluye</a:t>
            </a:r>
          </a:p>
          <a:p>
            <a:pPr lvl="1">
              <a:buNone/>
            </a:pPr>
            <a:r>
              <a:rPr lang="es-ES" sz="1800" dirty="0" smtClean="0"/>
              <a:t>Alteraciones </a:t>
            </a:r>
          </a:p>
          <a:p>
            <a:pPr lvl="1"/>
            <a:endParaRPr lang="es-ES" dirty="0" smtClean="0"/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2771800" y="292494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Bent-Up Arrow 7"/>
          <p:cNvSpPr/>
          <p:nvPr/>
        </p:nvSpPr>
        <p:spPr>
          <a:xfrm>
            <a:off x="3419872" y="3212976"/>
            <a:ext cx="504056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716016" y="292494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Left Brace 10"/>
          <p:cNvSpPr/>
          <p:nvPr/>
        </p:nvSpPr>
        <p:spPr>
          <a:xfrm>
            <a:off x="2195736" y="4149080"/>
            <a:ext cx="432048" cy="172819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422108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Sueño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De </a:t>
            </a:r>
            <a:r>
              <a:rPr lang="es-ES" dirty="0"/>
              <a:t>la </a:t>
            </a:r>
            <a:r>
              <a:rPr lang="es-ES" dirty="0" smtClean="0"/>
              <a:t>memoria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Apetito</a:t>
            </a: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I</a:t>
            </a:r>
            <a:r>
              <a:rPr lang="es-ES" dirty="0" smtClean="0"/>
              <a:t>nterés </a:t>
            </a:r>
            <a:r>
              <a:rPr lang="es-ES" dirty="0"/>
              <a:t>en la vida social o </a:t>
            </a:r>
            <a:r>
              <a:rPr lang="es-ES" dirty="0" smtClean="0"/>
              <a:t>sexual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Pérdida </a:t>
            </a:r>
            <a:r>
              <a:rPr lang="es-ES" dirty="0"/>
              <a:t>de </a:t>
            </a:r>
            <a:r>
              <a:rPr lang="es-ES" dirty="0" smtClean="0"/>
              <a:t>energía</a:t>
            </a:r>
            <a:endParaRPr lang="es-ES" dirty="0"/>
          </a:p>
        </p:txBody>
      </p:sp>
      <p:pic>
        <p:nvPicPr>
          <p:cNvPr id="5124" name="Picture 4" descr="C:\Users\Nano\Desktop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2644901" cy="1872233"/>
          </a:xfrm>
          <a:prstGeom prst="rect">
            <a:avLst/>
          </a:prstGeom>
          <a:noFill/>
        </p:spPr>
      </p:pic>
      <p:pic>
        <p:nvPicPr>
          <p:cNvPr id="5123" name="Picture 3" descr="C:\Users\Nano\Desktop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77072"/>
            <a:ext cx="1857375" cy="2457450"/>
          </a:xfrm>
          <a:prstGeom prst="rect">
            <a:avLst/>
          </a:prstGeom>
          <a:noFill/>
        </p:spPr>
      </p:pic>
      <p:pic>
        <p:nvPicPr>
          <p:cNvPr id="5122" name="Picture 2" descr="C:\Users\Nano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8478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FISIOPATOLOGÍA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860032" y="1700808"/>
            <a:ext cx="4040188" cy="659352"/>
          </a:xfrm>
        </p:spPr>
        <p:txBody>
          <a:bodyPr/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Cortes Axiales de Mesencéfalos Mostrando Sustancia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</a:rPr>
              <a:t>Nigricans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xfrm>
            <a:off x="539552" y="1700808"/>
            <a:ext cx="4185791" cy="65484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Destrucción de Neuronas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Dopaminérgicas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12 Marcador de contenido" descr="Captura (sustancia negra)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112195" cy="2149036"/>
          </a:xfrm>
          <a:ln cmpd="sng">
            <a:solidFill>
              <a:schemeClr val="accent1"/>
            </a:solidFill>
          </a:ln>
        </p:spPr>
      </p:pic>
      <p:pic>
        <p:nvPicPr>
          <p:cNvPr id="9" name="8 Marcador de contenido" descr="Captura Dopamina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4248472" cy="1403291"/>
          </a:xfrm>
          <a:ln cmpd="sng">
            <a:solidFill>
              <a:schemeClr val="accent1"/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251520" y="393305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Imagen conseguida de: www.iqb.es/diccio/d/images/dopamina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1560" y="443711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NEURODEGENERACIÓN CEREBRAL:</a:t>
            </a:r>
          </a:p>
          <a:p>
            <a:pPr algn="ctr"/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PARS COMPACTA DE SUSTANCIA NIGRICANS MUY AFECTADA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27984" y="465313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Imagen obtenida: www.gwc.maricopa.edu/class/bio201/parkn/parkn1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16016" y="5157192"/>
            <a:ext cx="4427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VÍA EXTRAPIRAMIDAL ALTERADA</a:t>
            </a:r>
          </a:p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(Alteración del control preciso de los movimientos voluntarios)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1560" y="6093296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CUERPOS DE LEWY</a:t>
            </a:r>
          </a:p>
          <a:p>
            <a:pPr algn="ctr"/>
            <a:r>
              <a:rPr lang="es-ES" sz="1600" b="1" dirty="0" smtClean="0"/>
              <a:t>(</a:t>
            </a:r>
            <a:r>
              <a:rPr lang="es-ES" sz="1600" b="1" dirty="0" err="1" smtClean="0"/>
              <a:t>Sinucleína</a:t>
            </a:r>
            <a:r>
              <a:rPr lang="es-ES" sz="1600" b="1" dirty="0" smtClean="0"/>
              <a:t> Alfa)</a:t>
            </a:r>
          </a:p>
          <a:p>
            <a:pPr algn="ctr"/>
            <a:endParaRPr lang="es-ES" sz="1600" b="1" dirty="0"/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5580112" y="6093296"/>
            <a:ext cx="360040" cy="3600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6012160" y="616530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SIGNOS Y SÍNTOMAS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Déficit de atención y concentración</a:t>
            </a:r>
          </a:p>
          <a:p>
            <a:pPr lvl="1"/>
            <a:r>
              <a:rPr lang="es-ES" dirty="0"/>
              <a:t>F</a:t>
            </a:r>
            <a:r>
              <a:rPr lang="es-ES" dirty="0" smtClean="0"/>
              <a:t>atiga rápida</a:t>
            </a:r>
          </a:p>
          <a:p>
            <a:pPr lvl="1"/>
            <a:r>
              <a:rPr lang="es-ES" dirty="0" smtClean="0"/>
              <a:t>Desmotivación</a:t>
            </a:r>
          </a:p>
          <a:p>
            <a:pPr lvl="1"/>
            <a:r>
              <a:rPr lang="es-ES" dirty="0" smtClean="0"/>
              <a:t>Disminución </a:t>
            </a:r>
            <a:r>
              <a:rPr lang="es-ES" dirty="0"/>
              <a:t>de la capacidad </a:t>
            </a:r>
            <a:endParaRPr lang="es-ES" dirty="0" smtClean="0"/>
          </a:p>
          <a:p>
            <a:pPr lvl="1">
              <a:buNone/>
            </a:pPr>
            <a:r>
              <a:rPr lang="es-ES" dirty="0" smtClean="0"/>
              <a:t>de </a:t>
            </a:r>
            <a:r>
              <a:rPr lang="es-ES" dirty="0"/>
              <a:t>aprendizaje</a:t>
            </a:r>
          </a:p>
        </p:txBody>
      </p:sp>
      <p:pic>
        <p:nvPicPr>
          <p:cNvPr id="6146" name="Picture 2" descr="C:\Users\Nano\Desktop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3024336" cy="2207880"/>
          </a:xfrm>
          <a:prstGeom prst="rect">
            <a:avLst/>
          </a:prstGeom>
          <a:noFill/>
        </p:spPr>
      </p:pic>
      <p:pic>
        <p:nvPicPr>
          <p:cNvPr id="6147" name="Picture 3" descr="C:\Users\Nano\Desktop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9832" y="1844824"/>
            <a:ext cx="2071615" cy="2808312"/>
          </a:xfrm>
          <a:prstGeom prst="rect">
            <a:avLst/>
          </a:prstGeom>
          <a:noFill/>
        </p:spPr>
      </p:pic>
      <p:pic>
        <p:nvPicPr>
          <p:cNvPr id="6148" name="Picture 4" descr="C:\Users\Nano\Desktop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22867"/>
            <a:ext cx="2479923" cy="26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Mala memoria</a:t>
            </a:r>
          </a:p>
          <a:p>
            <a:pPr lvl="1"/>
            <a:r>
              <a:rPr lang="es-ES" dirty="0"/>
              <a:t>M</a:t>
            </a:r>
            <a:r>
              <a:rPr lang="es-ES" dirty="0" smtClean="0"/>
              <a:t>emoria </a:t>
            </a:r>
            <a:r>
              <a:rPr lang="es-ES" dirty="0"/>
              <a:t>a largo plazo se encuentra más dañada que la memoria a corto </a:t>
            </a:r>
            <a:r>
              <a:rPr lang="es-ES" dirty="0" smtClean="0"/>
              <a:t>plazo</a:t>
            </a:r>
          </a:p>
          <a:p>
            <a:pPr lvl="1"/>
            <a:r>
              <a:rPr lang="es-ES" dirty="0" smtClean="0"/>
              <a:t>Muestra lentitud para el recuerdo y dificultades para el acceso a los datos almacenados</a:t>
            </a:r>
          </a:p>
          <a:p>
            <a:pPr lvl="1"/>
            <a:endParaRPr lang="es-ES" dirty="0" smtClean="0"/>
          </a:p>
          <a:p>
            <a:pPr lvl="1"/>
            <a:r>
              <a:rPr lang="es-ES" dirty="0"/>
              <a:t>M</a:t>
            </a:r>
            <a:r>
              <a:rPr lang="es-ES" dirty="0" smtClean="0"/>
              <a:t>emoria episódica </a:t>
            </a:r>
            <a:r>
              <a:rPr lang="es-ES" dirty="0"/>
              <a:t>algo </a:t>
            </a:r>
            <a:r>
              <a:rPr lang="es-ES" dirty="0" smtClean="0"/>
              <a:t>lastrada</a:t>
            </a:r>
          </a:p>
          <a:p>
            <a:pPr lvl="1">
              <a:buNone/>
            </a:pPr>
            <a:endParaRPr lang="es-ES" dirty="0" smtClean="0"/>
          </a:p>
        </p:txBody>
      </p:sp>
      <p:pic>
        <p:nvPicPr>
          <p:cNvPr id="7170" name="Picture 2" descr="C:\Users\Nano\Desktop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17032"/>
            <a:ext cx="17716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Mala percepción de distancias y posición relativa, claridad, visión en tres dimensiones…</a:t>
            </a:r>
          </a:p>
        </p:txBody>
      </p:sp>
      <p:pic>
        <p:nvPicPr>
          <p:cNvPr id="8194" name="Picture 2" descr="C:\Users\Nano\Desktop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744416" cy="3092554"/>
          </a:xfrm>
          <a:prstGeom prst="rect">
            <a:avLst/>
          </a:prstGeom>
          <a:noFill/>
        </p:spPr>
      </p:pic>
      <p:pic>
        <p:nvPicPr>
          <p:cNvPr id="8195" name="Picture 3" descr="C:\Users\Nano\Desktop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47276"/>
            <a:ext cx="3644003" cy="350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Manifestaciones psicológicas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Fármacos                             Síntomas nuevos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Alucinosis visual</a:t>
            </a:r>
            <a:endParaRPr lang="es-ES" dirty="0"/>
          </a:p>
        </p:txBody>
      </p:sp>
      <p:pic>
        <p:nvPicPr>
          <p:cNvPr id="9218" name="Picture 2" descr="C:\Users\Nano\Desktop\images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275856" cy="2449771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 rot="10800000">
            <a:off x="2051720" y="1916832"/>
            <a:ext cx="208823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Formas leves mejor pronóstico</a:t>
            </a:r>
          </a:p>
          <a:p>
            <a:pPr>
              <a:buNone/>
            </a:pPr>
            <a:r>
              <a:rPr lang="es-ES" dirty="0" smtClean="0"/>
              <a:t>Vida media sin tratamiento: 9 años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2290" name="Picture 2" descr="http://upload.wikimedia.org/wikipedia/en/thumb/5/5d/Paralysis_agitans_(1907,_after_St._Leger).png/230px-Paralysis_agitans_(1907,_after_St._Leger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96952"/>
            <a:ext cx="3364897" cy="3540458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8474" y="3933056"/>
            <a:ext cx="3048840" cy="18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815408" y="6427113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http://upload.wikimedia.org/wikipedia/en/thumb/5/5d/Paralysis_agitans_%281907,_after_St._Leger%29.png/230px-Paralysis_agitans_%281907,_after_St._Leger%29.png</a:t>
            </a:r>
            <a:endParaRPr lang="es-ES" sz="1100" i="1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5805264"/>
            <a:ext cx="27382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i="1" dirty="0" smtClean="0"/>
              <a:t>http://www.neuro24.de/bilder9/tremor.jpg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Pérdida progresiva de movilidad. Inmovilidad total en estados avanzados.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1266" name="Picture 2" descr="http://www.difguaymas.gob.mx/img2/logo_discapacit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2975992" cy="2975993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29000"/>
            <a:ext cx="3200389" cy="298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55576" y="6427113"/>
            <a:ext cx="3528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http://www.dana.org/uploadedImages/Images/Spotlight_Images/DanaGuide_CH16C41_P478_spot.jpg</a:t>
            </a:r>
            <a:endParaRPr lang="es-ES" sz="1100" i="1" dirty="0"/>
          </a:p>
        </p:txBody>
      </p:sp>
      <p:sp>
        <p:nvSpPr>
          <p:cNvPr id="7" name="6 Rectángulo"/>
          <p:cNvSpPr/>
          <p:nvPr/>
        </p:nvSpPr>
        <p:spPr>
          <a:xfrm>
            <a:off x="4788024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http://www.difguaymas.gob.mx/img2/logo_discapacitado.jpg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err="1" smtClean="0"/>
              <a:t>Levoterapia</a:t>
            </a:r>
            <a:endParaRPr lang="es-ES" u="sng" dirty="0"/>
          </a:p>
        </p:txBody>
      </p:sp>
      <p:pic>
        <p:nvPicPr>
          <p:cNvPr id="10242" name="Picture 2" descr="http://www.alivioexpress.com/images/large/8316185_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747120" cy="3747120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7/7c/Levodop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018616" cy="194501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940152" y="1988840"/>
            <a:ext cx="111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/>
              <a:t>L-DOPA</a:t>
            </a:r>
            <a:endParaRPr lang="es-ES" sz="2400" i="1" dirty="0"/>
          </a:p>
        </p:txBody>
      </p:sp>
      <p:sp>
        <p:nvSpPr>
          <p:cNvPr id="7" name="6 Extracto"/>
          <p:cNvSpPr/>
          <p:nvPr/>
        </p:nvSpPr>
        <p:spPr>
          <a:xfrm>
            <a:off x="5580112" y="2060848"/>
            <a:ext cx="360040" cy="36004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572000" y="2636912"/>
            <a:ext cx="4216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/>
              <a:t>Importantes efectos secundarios</a:t>
            </a:r>
            <a:endParaRPr lang="es-ES" sz="2400" i="1" dirty="0"/>
          </a:p>
        </p:txBody>
      </p:sp>
      <p:sp>
        <p:nvSpPr>
          <p:cNvPr id="9" name="8 Rectángulo"/>
          <p:cNvSpPr/>
          <p:nvPr/>
        </p:nvSpPr>
        <p:spPr>
          <a:xfrm>
            <a:off x="4355976" y="566124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http://upload.wikimedia.org/wikipedia/commons/7/7c/Levodopa.png</a:t>
            </a:r>
            <a:endParaRPr lang="es-ES" sz="1100" i="1" dirty="0"/>
          </a:p>
        </p:txBody>
      </p:sp>
      <p:sp>
        <p:nvSpPr>
          <p:cNvPr id="10" name="9 Rectángulo"/>
          <p:cNvSpPr/>
          <p:nvPr/>
        </p:nvSpPr>
        <p:spPr>
          <a:xfrm>
            <a:off x="539552" y="63813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/>
              <a:t>http://www.alivioexpress.com/images/large/8316185_G.gif</a:t>
            </a:r>
            <a:endParaRPr lang="es-ES" sz="1100" i="1" dirty="0"/>
          </a:p>
        </p:txBody>
      </p:sp>
      <p:pic>
        <p:nvPicPr>
          <p:cNvPr id="11" name="10 Imagen" descr="duodop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492896"/>
            <a:ext cx="3024336" cy="456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Inhibidores de la COMT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Agonistas receptores </a:t>
            </a:r>
            <a:r>
              <a:rPr lang="es-ES" dirty="0" err="1" smtClean="0"/>
              <a:t>dopaminérgicos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Inhibidores de la MAO</a:t>
            </a:r>
          </a:p>
          <a:p>
            <a:endParaRPr lang="es-ES" dirty="0"/>
          </a:p>
        </p:txBody>
      </p:sp>
      <p:sp>
        <p:nvSpPr>
          <p:cNvPr id="4" name="3 Extracto"/>
          <p:cNvSpPr/>
          <p:nvPr/>
        </p:nvSpPr>
        <p:spPr>
          <a:xfrm>
            <a:off x="2267744" y="2492896"/>
            <a:ext cx="288032" cy="28803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55776" y="2420888"/>
            <a:ext cx="961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L-DOPA</a:t>
            </a:r>
            <a:endParaRPr lang="es-ES" sz="20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342900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Misma acción que la dopamina</a:t>
            </a:r>
            <a:endParaRPr lang="es-ES" sz="2000" i="1" dirty="0"/>
          </a:p>
        </p:txBody>
      </p:sp>
      <p:pic>
        <p:nvPicPr>
          <p:cNvPr id="16388" name="Picture 4" descr="http://2.bp.blogspot.com/-EBgNQYTEA5M/Te4Q0B_k_mI/AAAAAAAAA8U/m-9BP2dwZmg/s1600/f%25C3%25A1rmacos_m%25C3%25A1gico_desper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63026"/>
            <a:ext cx="3697594" cy="2773196"/>
          </a:xfrm>
          <a:prstGeom prst="rect">
            <a:avLst/>
          </a:prstGeom>
          <a:noFill/>
        </p:spPr>
      </p:pic>
      <p:sp>
        <p:nvSpPr>
          <p:cNvPr id="12" name="11 Extracto"/>
          <p:cNvSpPr/>
          <p:nvPr/>
        </p:nvSpPr>
        <p:spPr>
          <a:xfrm>
            <a:off x="2195736" y="4437112"/>
            <a:ext cx="288032" cy="28803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483768" y="436510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/>
              <a:t>Dopamina</a:t>
            </a:r>
            <a:endParaRPr lang="es-ES" sz="2000" i="1" dirty="0"/>
          </a:p>
        </p:txBody>
      </p:sp>
      <p:sp>
        <p:nvSpPr>
          <p:cNvPr id="10" name="9 Rectángulo"/>
          <p:cNvSpPr/>
          <p:nvPr/>
        </p:nvSpPr>
        <p:spPr>
          <a:xfrm>
            <a:off x="4211960" y="6427113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http://2.bp.blogspot.com/-EBgNQYTEA5M/Te4Q0B_k_mI/AAAAAAAAA8U/m-9BP2dwZmg/s1600/f%25C3%25A1rmacos_m%25C3%25A1gico_despertar.jpg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Antagonistas del </a:t>
            </a:r>
            <a:r>
              <a:rPr lang="es-ES" dirty="0" err="1" smtClean="0"/>
              <a:t>glutamato</a:t>
            </a:r>
            <a:endParaRPr lang="es-ES" dirty="0" smtClean="0"/>
          </a:p>
          <a:p>
            <a:r>
              <a:rPr lang="es-ES" dirty="0" err="1" smtClean="0"/>
              <a:t>Anticolinérgicos</a:t>
            </a:r>
            <a:endParaRPr lang="es-ES" dirty="0" smtClean="0"/>
          </a:p>
          <a:p>
            <a:r>
              <a:rPr lang="es-ES" dirty="0" err="1" smtClean="0"/>
              <a:t>Antipsicóticos</a:t>
            </a:r>
            <a:r>
              <a:rPr lang="es-ES" dirty="0" smtClean="0"/>
              <a:t> atípicos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350100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Destinados a la prevención y tratamiento de las complicaciones motoras y psicológicas derivadas de la </a:t>
            </a:r>
            <a:r>
              <a:rPr lang="es-ES" sz="2000" i="1" dirty="0" err="1" smtClean="0"/>
              <a:t>levoterapia</a:t>
            </a:r>
            <a:endParaRPr lang="es-ES" sz="2000" i="1" dirty="0"/>
          </a:p>
        </p:txBody>
      </p:sp>
      <p:pic>
        <p:nvPicPr>
          <p:cNvPr id="17410" name="Picture 2" descr="http://es.globedia.com/imagenes/noticias/2010/9/20/43688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3492388" cy="232825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76056" y="6237312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http://es.globedia.com/imagenes/noticias/2010/9/20/436886_1.jpg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Tratamiento quirúrgico</a:t>
            </a:r>
          </a:p>
          <a:p>
            <a:pPr lvl="1"/>
            <a:r>
              <a:rPr lang="es-ES" dirty="0" smtClean="0"/>
              <a:t>Neurocirugía funcional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Técnicas de “restauración” neuronal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285293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Ablación o estimulación de núcleos cerebrales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03648" y="37170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Trasplante de células </a:t>
            </a:r>
            <a:r>
              <a:rPr lang="es-ES" sz="2000" i="1" dirty="0" err="1" smtClean="0"/>
              <a:t>dopaminérgicas</a:t>
            </a:r>
            <a:endParaRPr lang="es-ES" sz="2000" i="1" dirty="0"/>
          </a:p>
        </p:txBody>
      </p:sp>
      <p:pic>
        <p:nvPicPr>
          <p:cNvPr id="18434" name="Picture 2" descr="http://conganat.uninet.edu/6CVHAP/autores/trabajos/T280/I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810000" cy="28575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835696" y="6165304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i="1" dirty="0" smtClean="0"/>
              <a:t>http://conganat.uninet.edu/6CVHAP/autores/trabajos/T280/I003.JPG</a:t>
            </a:r>
            <a:endParaRPr lang="es-E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onector"/>
          <p:cNvSpPr/>
          <p:nvPr/>
        </p:nvSpPr>
        <p:spPr>
          <a:xfrm>
            <a:off x="0" y="1584176"/>
            <a:ext cx="3707904" cy="12241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onector"/>
          <p:cNvSpPr/>
          <p:nvPr/>
        </p:nvSpPr>
        <p:spPr>
          <a:xfrm>
            <a:off x="1259632" y="2232248"/>
            <a:ext cx="1440160" cy="576064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onector"/>
          <p:cNvSpPr/>
          <p:nvPr/>
        </p:nvSpPr>
        <p:spPr>
          <a:xfrm>
            <a:off x="2339752" y="1872208"/>
            <a:ext cx="1008112" cy="36004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onector"/>
          <p:cNvSpPr/>
          <p:nvPr/>
        </p:nvSpPr>
        <p:spPr>
          <a:xfrm>
            <a:off x="179512" y="1800200"/>
            <a:ext cx="1512168" cy="36004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88032"/>
            <a:ext cx="3779912" cy="1152128"/>
          </a:xfrm>
        </p:spPr>
        <p:txBody>
          <a:bodyPr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VÍA EXTRAPIRAMIDAL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6 Marcador de contenido" descr="Captur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340768"/>
            <a:ext cx="5159059" cy="5043778"/>
          </a:xfrm>
        </p:spPr>
      </p:pic>
      <p:sp>
        <p:nvSpPr>
          <p:cNvPr id="8" name="7 CuadroTexto"/>
          <p:cNvSpPr txBox="1"/>
          <p:nvPr/>
        </p:nvSpPr>
        <p:spPr>
          <a:xfrm>
            <a:off x="3707904" y="144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779912" y="476672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Book Antiqua" pitchFamily="18" charset="0"/>
              </a:rPr>
              <a:t>Ilustración de los Ganglios Basales. Corte de </a:t>
            </a:r>
            <a:r>
              <a:rPr lang="es-ES" sz="2400" b="1" dirty="0" err="1" smtClean="0">
                <a:latin typeface="Book Antiqua" pitchFamily="18" charset="0"/>
              </a:rPr>
              <a:t>Charcot</a:t>
            </a:r>
            <a:r>
              <a:rPr lang="es-ES" sz="2400" b="1" dirty="0" smtClean="0">
                <a:latin typeface="Book Antiqua" pitchFamily="18" charset="0"/>
              </a:rPr>
              <a:t> del Cerebro</a:t>
            </a:r>
            <a:endParaRPr lang="es-ES" sz="2400" b="1" dirty="0">
              <a:latin typeface="Book Antiqu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83360" y="63813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Imagen obtenida de: http://www.javeriana.edu.co/Facultades/Ciencias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180020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NEOCORTEZA</a:t>
            </a:r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31640" y="22322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SUSTANCIA        NEGRA</a:t>
            </a:r>
            <a:endParaRPr lang="es-E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39752" y="18722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TÁLAMO</a:t>
            </a:r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1763688" y="2880320"/>
            <a:ext cx="432048" cy="33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27584" y="3212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NÚCLEO ESTRIADO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24 Flecha abajo"/>
          <p:cNvSpPr/>
          <p:nvPr/>
        </p:nvSpPr>
        <p:spPr>
          <a:xfrm>
            <a:off x="1763688" y="357301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827584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GLOBUS PALLIDUS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26 Flecha abajo"/>
          <p:cNvSpPr/>
          <p:nvPr/>
        </p:nvSpPr>
        <p:spPr>
          <a:xfrm>
            <a:off x="1763688" y="436510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39552" y="4797152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TÁLAMO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Núcleo Ventral Lateral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29" name="28 Flecha abajo"/>
          <p:cNvSpPr/>
          <p:nvPr/>
        </p:nvSpPr>
        <p:spPr>
          <a:xfrm>
            <a:off x="1763688" y="5373216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683568" y="5805264"/>
            <a:ext cx="26642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ÁREA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 DE BRODMANN</a:t>
            </a:r>
          </a:p>
          <a:p>
            <a:pPr algn="ctr"/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(Lóbulo Frontal)</a:t>
            </a:r>
            <a:endParaRPr lang="es-ES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Pastor P, Tolosa E. La enfermedad de Parkinson: diagnóstico y avances en el conocimiento de la etiología y en el tratamiento. Medicina Integral. 2001, 37 (3): 104-17.</a:t>
            </a:r>
          </a:p>
          <a:p>
            <a:r>
              <a:rPr lang="es-ES" sz="1600" dirty="0" smtClean="0"/>
              <a:t>Tolosa </a:t>
            </a:r>
            <a:r>
              <a:rPr lang="es-ES" sz="1600" dirty="0" err="1" smtClean="0"/>
              <a:t>Sarró</a:t>
            </a:r>
            <a:r>
              <a:rPr lang="es-ES" sz="1600" dirty="0" smtClean="0"/>
              <a:t> E. Enfermedad de Parkinson y otros trastornos del movimiento. Farreras </a:t>
            </a:r>
            <a:r>
              <a:rPr lang="es-ES" sz="1600" dirty="0" err="1" smtClean="0"/>
              <a:t>Valentí</a:t>
            </a:r>
            <a:r>
              <a:rPr lang="es-ES" sz="1600" dirty="0" smtClean="0"/>
              <a:t> P, cofundador, </a:t>
            </a:r>
            <a:r>
              <a:rPr lang="es-ES" sz="1600" dirty="0" err="1" smtClean="0"/>
              <a:t>Rozman</a:t>
            </a:r>
            <a:r>
              <a:rPr lang="es-ES" sz="1600" dirty="0" smtClean="0"/>
              <a:t> C, director. Medicina Interna. 16ª edición. Barcelona (España): </a:t>
            </a:r>
            <a:r>
              <a:rPr lang="es-ES" sz="1600" dirty="0" err="1" smtClean="0"/>
              <a:t>Elsevier</a:t>
            </a:r>
            <a:r>
              <a:rPr lang="es-ES" sz="1600" dirty="0" smtClean="0"/>
              <a:t>; 2009.</a:t>
            </a:r>
          </a:p>
          <a:p>
            <a:pPr lvl="0"/>
            <a:r>
              <a:rPr lang="es-ES" sz="1600" dirty="0" err="1" smtClean="0"/>
              <a:t>Sisinio</a:t>
            </a:r>
            <a:r>
              <a:rPr lang="es-ES" sz="1600" dirty="0" smtClean="0"/>
              <a:t> de Castro. Manual de Patología General. 6ª edición. Barcelona: </a:t>
            </a:r>
            <a:r>
              <a:rPr lang="es-ES" sz="1600" dirty="0" err="1" smtClean="0"/>
              <a:t>Elsevier</a:t>
            </a:r>
            <a:r>
              <a:rPr lang="es-ES" sz="1600" dirty="0" smtClean="0"/>
              <a:t>; 2006.</a:t>
            </a:r>
          </a:p>
          <a:p>
            <a:pPr lvl="0"/>
            <a:r>
              <a:rPr lang="es-ES" sz="1600" dirty="0" smtClean="0"/>
              <a:t>Harrison. Principios de Medicina Interna. 17ª edición. McGraw-Hill Interamericana de España.</a:t>
            </a:r>
          </a:p>
          <a:p>
            <a:pPr lvl="0"/>
            <a:r>
              <a:rPr lang="es-ES" sz="1600" dirty="0" err="1" smtClean="0"/>
              <a:t>Micheli</a:t>
            </a:r>
            <a:r>
              <a:rPr lang="es-ES" sz="1600" dirty="0" smtClean="0"/>
              <a:t>. Enfermedad de Parkinson y trastornos relacionados. 2º edición. Buenos Aires: Médica Panamericana, 2006</a:t>
            </a:r>
          </a:p>
          <a:p>
            <a:pPr>
              <a:buNone/>
            </a:pPr>
            <a:r>
              <a:rPr lang="es-ES" sz="1600" dirty="0" smtClean="0"/>
              <a:t> </a:t>
            </a:r>
          </a:p>
          <a:p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 utilizado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1800" u="sng" dirty="0" smtClean="0">
                <a:hlinkClick r:id="rId2"/>
              </a:rPr>
              <a:t>http://salud.discapnet.es/Castellano/Salud/Discapacidades/Discapacidades%20Neurologicas/Parkinson/Paginas/cover%20parkinson.aspx</a:t>
            </a:r>
            <a:endParaRPr lang="es-ES" sz="1800" dirty="0" smtClean="0"/>
          </a:p>
          <a:p>
            <a:pPr lvl="0"/>
            <a:r>
              <a:rPr lang="es-ES" sz="1800" u="sng" dirty="0" smtClean="0">
                <a:hlinkClick r:id="rId3"/>
              </a:rPr>
              <a:t>http://www.portalpsicologico.org/t-psicologicos-delirium-demencia-t-amnesicos/enfermedad-de-parkinson.html</a:t>
            </a:r>
            <a:endParaRPr lang="es-ES" sz="1800" dirty="0" smtClean="0"/>
          </a:p>
          <a:p>
            <a:pPr lvl="0"/>
            <a:r>
              <a:rPr lang="es-ES" sz="1800" u="sng" dirty="0" smtClean="0">
                <a:hlinkClick r:id="rId4"/>
              </a:rPr>
              <a:t>http://www.fedesparkinson.org/index.php?r=site/page&amp;id=19&amp;title=Qu%C3%A9_es_la_enfermedad_de_Parkinson&amp;idm=36</a:t>
            </a:r>
            <a:endParaRPr lang="es-ES" sz="1800" dirty="0" smtClean="0"/>
          </a:p>
          <a:p>
            <a:pPr lvl="0"/>
            <a:r>
              <a:rPr lang="es-ES" sz="1800" u="sng" dirty="0" smtClean="0">
                <a:hlinkClick r:id="rId5"/>
              </a:rPr>
              <a:t>http://www.psicologia-online.com/colaboradores/parkmadrid/neuropsicologia.shtml</a:t>
            </a:r>
            <a:endParaRPr lang="es-ES" sz="1800" dirty="0" smtClean="0"/>
          </a:p>
          <a:p>
            <a:pPr lvl="0"/>
            <a:r>
              <a:rPr lang="es-ES" sz="1800" u="sng" dirty="0" smtClean="0">
                <a:hlinkClick r:id="rId6"/>
              </a:rPr>
              <a:t>http://www.dmedicina.com/enfermedades/neurologicas/parkinson</a:t>
            </a:r>
            <a:endParaRPr lang="es-ES" sz="1800" u="sng" dirty="0" smtClean="0"/>
          </a:p>
          <a:p>
            <a:pPr lvl="0"/>
            <a:r>
              <a:rPr lang="es-ES" sz="1800" dirty="0" smtClean="0">
                <a:hlinkClick r:id="rId7"/>
              </a:rPr>
              <a:t>http://www.youtube.com</a:t>
            </a:r>
            <a:endParaRPr lang="es-ES" sz="1800" dirty="0" smtClean="0"/>
          </a:p>
          <a:p>
            <a:pPr lvl="0"/>
            <a:r>
              <a:rPr lang="es-ES" sz="1800" u="sng" dirty="0" smtClean="0">
                <a:solidFill>
                  <a:srgbClr val="FFC000"/>
                </a:solidFill>
              </a:rPr>
              <a:t>http://www.mypdinfo.com/es/treatment_of_pd/medication_options_for_pd/levodopa/</a:t>
            </a:r>
          </a:p>
          <a:p>
            <a:pPr>
              <a:buNone/>
            </a:pPr>
            <a:endParaRPr lang="es-E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P esquema mejorado defini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560840" cy="4896544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CIRCUITO MOTOR EN LA ENFERMEDAD DE PARKINSON</a:t>
            </a:r>
            <a:endParaRPr lang="es-ES" sz="4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6453336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Sisinio</a:t>
            </a:r>
            <a:r>
              <a:rPr lang="es-ES" sz="1600" dirty="0" smtClean="0"/>
              <a:t> de Castro. Manual de Patología General. Sexta Edición</a:t>
            </a:r>
            <a:endParaRPr lang="es-ES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4392488" cy="4767808"/>
          </a:xfrm>
        </p:spPr>
        <p:txBody>
          <a:bodyPr/>
          <a:lstStyle/>
          <a:p>
            <a:r>
              <a:rPr lang="es-ES" dirty="0" smtClean="0"/>
              <a:t>Predisposición Genética (Gen de la </a:t>
            </a:r>
            <a:r>
              <a:rPr lang="es-ES" dirty="0" err="1" smtClean="0"/>
              <a:t>Sinucleína</a:t>
            </a:r>
            <a:r>
              <a:rPr lang="es-ES" dirty="0" smtClean="0"/>
              <a:t> Alfa: Formación de los Cuerpos de </a:t>
            </a:r>
            <a:r>
              <a:rPr lang="es-ES" dirty="0" err="1" smtClean="0"/>
              <a:t>Lewy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 smtClean="0"/>
              <a:t>Estrés </a:t>
            </a:r>
            <a:r>
              <a:rPr lang="es-ES" dirty="0" err="1" smtClean="0"/>
              <a:t>Oxidativo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 (Relacionado con la Edad)</a:t>
            </a:r>
          </a:p>
          <a:p>
            <a:endParaRPr lang="es-ES" dirty="0" smtClean="0"/>
          </a:p>
          <a:p>
            <a:r>
              <a:rPr lang="es-ES" dirty="0" smtClean="0"/>
              <a:t>Disfunción de </a:t>
            </a:r>
            <a:r>
              <a:rPr lang="es-ES" dirty="0" err="1" smtClean="0"/>
              <a:t>Proteosomas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Captura AD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1703761" cy="1800200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</p:pic>
      <p:pic>
        <p:nvPicPr>
          <p:cNvPr id="5" name="4 Imagen" descr="Captura LEW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123797" cy="2267827"/>
          </a:xfrm>
          <a:prstGeom prst="rect">
            <a:avLst/>
          </a:prstGeom>
          <a:ln cmpd="sng">
            <a:solidFill>
              <a:schemeClr val="tx2"/>
            </a:solidFill>
          </a:ln>
        </p:spPr>
      </p:pic>
      <p:sp>
        <p:nvSpPr>
          <p:cNvPr id="6" name="5 Flecha abajo"/>
          <p:cNvSpPr/>
          <p:nvPr/>
        </p:nvSpPr>
        <p:spPr>
          <a:xfrm>
            <a:off x="6372200" y="342900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804248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Cuerpos de </a:t>
            </a:r>
            <a:r>
              <a:rPr lang="es-ES" dirty="0" err="1" smtClean="0">
                <a:solidFill>
                  <a:schemeClr val="accent1">
                    <a:lumMod val="50000"/>
                  </a:schemeClr>
                </a:solidFill>
              </a:rPr>
              <a:t>Lewy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64088" y="623731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Imagen: www.afate.es/webafate/wp-content/uploads/2011/09/191-lewy-body-cingulo</a:t>
            </a:r>
            <a:endParaRPr lang="es-ES" sz="1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ETIOLOGÍA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7211144" cy="460851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Actividad anormal de </a:t>
            </a:r>
            <a:r>
              <a:rPr lang="es-ES" dirty="0" err="1" smtClean="0"/>
              <a:t>Cinasa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Factores ambientales</a:t>
            </a:r>
          </a:p>
          <a:p>
            <a:endParaRPr lang="es-ES" dirty="0" smtClean="0"/>
          </a:p>
          <a:p>
            <a:r>
              <a:rPr lang="es-ES" dirty="0" smtClean="0"/>
              <a:t>Exposición prolongada a cobre y manganeso</a:t>
            </a:r>
          </a:p>
          <a:p>
            <a:endParaRPr lang="es-ES" dirty="0" smtClean="0"/>
          </a:p>
          <a:p>
            <a:r>
              <a:rPr lang="es-ES" dirty="0" err="1" smtClean="0"/>
              <a:t>Fosforilación</a:t>
            </a:r>
            <a:r>
              <a:rPr lang="es-ES" dirty="0" smtClean="0"/>
              <a:t> anormal de Proteínas Neuronales</a:t>
            </a:r>
          </a:p>
          <a:p>
            <a:endParaRPr lang="es-ES" dirty="0" smtClean="0"/>
          </a:p>
          <a:p>
            <a:r>
              <a:rPr lang="es-ES" dirty="0" smtClean="0"/>
              <a:t>Activación de la </a:t>
            </a:r>
            <a:r>
              <a:rPr lang="es-ES" dirty="0" err="1" smtClean="0"/>
              <a:t>Microglía</a:t>
            </a:r>
            <a:r>
              <a:rPr lang="es-ES" dirty="0" smtClean="0"/>
              <a:t> e inflamaciones de Baja Magnitud</a:t>
            </a:r>
          </a:p>
          <a:p>
            <a:endParaRPr lang="es-ES" dirty="0" smtClean="0"/>
          </a:p>
          <a:p>
            <a:r>
              <a:rPr lang="es-ES" dirty="0" smtClean="0"/>
              <a:t>Posibles Afecciones del ADN mitocondrial</a:t>
            </a:r>
            <a:endParaRPr lang="es-E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x201005220375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0" y="1485900"/>
            <a:ext cx="4826000" cy="53721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dirty="0" smtClean="0"/>
              <a:t>Signos de la EP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Signos mayores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Signos menores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Signos mayores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Bradicinesia</a:t>
            </a:r>
            <a:endParaRPr lang="es-ES" dirty="0"/>
          </a:p>
        </p:txBody>
      </p:sp>
      <p:pic>
        <p:nvPicPr>
          <p:cNvPr id="6" name="Vídeo nº 1 Diapositiva 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5772472" cy="43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Temblor en reposo</a:t>
            </a:r>
            <a:endParaRPr lang="es-ES" dirty="0"/>
          </a:p>
        </p:txBody>
      </p:sp>
      <p:pic>
        <p:nvPicPr>
          <p:cNvPr id="4" name="3 Imagen" descr="enfermedad-parkinson-i-L-BimtK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3240360" cy="476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703</Words>
  <Application>Microsoft Office PowerPoint</Application>
  <PresentationFormat>Presentación en pantalla (4:3)</PresentationFormat>
  <Paragraphs>192</Paragraphs>
  <Slides>31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Flujo</vt:lpstr>
      <vt:lpstr>Enfermedad de Parkinson</vt:lpstr>
      <vt:lpstr>FISIOPATOLOGÍA</vt:lpstr>
      <vt:lpstr>VÍA EXTRAPIRAMIDAL</vt:lpstr>
      <vt:lpstr>CIRCUITO MOTOR EN LA ENFERMEDAD DE PARKINSON</vt:lpstr>
      <vt:lpstr>ETIOLOGÍA</vt:lpstr>
      <vt:lpstr>ETIOLOGÍA</vt:lpstr>
      <vt:lpstr>Signos de la EP</vt:lpstr>
      <vt:lpstr>Signos mayores </vt:lpstr>
      <vt:lpstr>Diapositiva 9</vt:lpstr>
      <vt:lpstr>Diapositiva 10</vt:lpstr>
      <vt:lpstr>Diapositiva 11</vt:lpstr>
      <vt:lpstr>Signos menores </vt:lpstr>
      <vt:lpstr>Síntomas  </vt:lpstr>
      <vt:lpstr>Diagnóstico </vt:lpstr>
      <vt:lpstr>Manifestaciones psicológicas en enfermos de Parkinson</vt:lpstr>
      <vt:lpstr>Manifestaciones psicológicas</vt:lpstr>
      <vt:lpstr>Manifestaciones psicológicas</vt:lpstr>
      <vt:lpstr>Manifestaciones psicológicas</vt:lpstr>
      <vt:lpstr>Manifestaciones psicológicas</vt:lpstr>
      <vt:lpstr>Manifestaciones psicológicas</vt:lpstr>
      <vt:lpstr>Manifestaciones psicológicas</vt:lpstr>
      <vt:lpstr>Manifestaciones psicológicas</vt:lpstr>
      <vt:lpstr>Manifestaciones psicológicas</vt:lpstr>
      <vt:lpstr>Pronóstico</vt:lpstr>
      <vt:lpstr>Pronóstico</vt:lpstr>
      <vt:lpstr>Tratamiento</vt:lpstr>
      <vt:lpstr>Tratamiento</vt:lpstr>
      <vt:lpstr>Tratamiento</vt:lpstr>
      <vt:lpstr>Tratamiento</vt:lpstr>
      <vt:lpstr>Bibliografía</vt:lpstr>
      <vt:lpstr>Material utilizado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25</cp:revision>
  <dcterms:created xsi:type="dcterms:W3CDTF">2012-05-24T10:34:39Z</dcterms:created>
  <dcterms:modified xsi:type="dcterms:W3CDTF">2012-06-04T07:39:03Z</dcterms:modified>
</cp:coreProperties>
</file>